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792" r:id="rId2"/>
    <p:sldId id="2794" r:id="rId3"/>
    <p:sldId id="287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0" autoAdjust="0"/>
    <p:restoredTop sz="93713" autoAdjust="0"/>
  </p:normalViewPr>
  <p:slideViewPr>
    <p:cSldViewPr snapToGrid="0">
      <p:cViewPr varScale="1">
        <p:scale>
          <a:sx n="111" d="100"/>
          <a:sy n="111" d="100"/>
        </p:scale>
        <p:origin x="8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E97B5B-4B57-DE46-8EB0-C0A7ED89CBB6}" type="datetimeFigureOut">
              <a:rPr lang="en-TW" smtClean="0"/>
              <a:t>10/30/23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BFA767-DBF0-BA41-8A95-FBE35AAFAFAB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682058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9953C0A-3EDA-BF4A-885C-A67518CE7F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959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FFDBB6-E9D3-4840-BB12-D0775C9CF56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592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FFDBB6-E9D3-4840-BB12-D0775C9CF56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58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- o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10FB41A-6DDB-904C-BD68-C199079EC5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609601" y="1488000"/>
            <a:ext cx="5301081" cy="3897392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5333" b="1" i="0" baseline="0" dirty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0" y="5676817"/>
            <a:ext cx="5301081" cy="699991"/>
          </a:xfrm>
        </p:spPr>
        <p:txBody>
          <a:bodyPr lIns="0" rIns="0" rtlCol="0">
            <a:normAutofit/>
          </a:bodyPr>
          <a:lstStyle>
            <a:lvl1pPr marL="0" indent="0">
              <a:buNone/>
              <a:defRPr lang="en-US" sz="1867" baseline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subtitle style.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C87479A-21F5-2F4D-AEAF-44CFA22AE935}"/>
              </a:ext>
            </a:extLst>
          </p:cNvPr>
          <p:cNvCxnSpPr/>
          <p:nvPr userDrawn="1"/>
        </p:nvCxnSpPr>
        <p:spPr>
          <a:xfrm>
            <a:off x="609600" y="5505815"/>
            <a:ext cx="350067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DA26B22A-EF2B-3846-A62B-6D8DA0FF17C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250" y="474439"/>
            <a:ext cx="1855943" cy="62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872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vider - o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379BE21-9EA4-E646-A5B5-BE957AFDD6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" y="0"/>
            <a:ext cx="12191992" cy="6857995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F288AA2-11C6-464D-AD98-4D512699067E}"/>
              </a:ext>
            </a:extLst>
          </p:cNvPr>
          <p:cNvCxnSpPr/>
          <p:nvPr userDrawn="1"/>
        </p:nvCxnSpPr>
        <p:spPr>
          <a:xfrm>
            <a:off x="948267" y="6332382"/>
            <a:ext cx="0" cy="245533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4588767-4A64-4441-A0FA-674F8473D76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09932" y="6264648"/>
            <a:ext cx="2040467" cy="372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1067" b="0" i="0" u="none" strike="noStrike" kern="1200" dirty="0">
                <a:solidFill>
                  <a:schemeClr val="bg1"/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2021 Trend Micro Inc.</a:t>
            </a:r>
            <a:endParaRPr lang="en-US" altLang="en-US" sz="1067" dirty="0">
              <a:solidFill>
                <a:schemeClr val="bg1"/>
              </a:solidFill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35B1ED-20A2-6144-8F6D-CE97EB647C9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9601" y="6264648"/>
            <a:ext cx="309033" cy="372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1067" smtClean="0">
                <a:solidFill>
                  <a:schemeClr val="bg1"/>
                </a:solidFill>
              </a:rPr>
              <a:pPr eaLnBrk="1" hangingPunct="1">
                <a:defRPr/>
              </a:pPr>
              <a:t>‹#›</a:t>
            </a:fld>
            <a:endParaRPr lang="en-US" sz="1067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F2077A-3B4C-B040-8D17-88E5FB246BA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600" y="2610591"/>
            <a:ext cx="7284717" cy="3373971"/>
          </a:xfrm>
          <a:ln>
            <a:noFill/>
          </a:ln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5333" b="1" i="0" baseline="0" dirty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08B3BD-82C7-9043-84D6-B2392B5A4E2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6890" y="6228660"/>
            <a:ext cx="1253260" cy="42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57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- Title Only - o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DAE145-AF54-064E-9286-C8AE4405A1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 userDrawn="1"/>
        </p:nvCxnSpPr>
        <p:spPr>
          <a:xfrm>
            <a:off x="948267" y="6332382"/>
            <a:ext cx="0" cy="245533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1209932" y="6264648"/>
            <a:ext cx="2040467" cy="372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1067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2021 Trend Micro Inc.</a:t>
            </a:r>
            <a:endParaRPr lang="en-US" altLang="en-US" sz="1067" kern="1200" dirty="0">
              <a:solidFill>
                <a:schemeClr val="accent1">
                  <a:lumMod val="50000"/>
                </a:schemeClr>
              </a:solidFill>
              <a:latin typeface="Calibri" charset="0"/>
              <a:ea typeface="ＭＳ Ｐゴシック" charset="-128"/>
              <a:cs typeface="ＭＳ Ｐゴシック" charset="0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609601" y="6264648"/>
            <a:ext cx="309033" cy="372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1067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1067" dirty="0">
              <a:solidFill>
                <a:srgbClr val="7F7F7F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DAC86A0-AFF4-9B49-9A22-6EAA42C68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8" y="858359"/>
            <a:ext cx="10672233" cy="70848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13ED1E-4652-3240-A3DD-33513A1207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6890" y="6228660"/>
            <a:ext cx="1253260" cy="42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229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- Title and Bullets - o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6EE67D3-761B-3144-82CE-84C531697B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64118" y="1687843"/>
            <a:ext cx="10672233" cy="4890072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2A759EA-69A7-3C42-A381-6F2D45DC2B9F}"/>
              </a:ext>
            </a:extLst>
          </p:cNvPr>
          <p:cNvCxnSpPr/>
          <p:nvPr userDrawn="1"/>
        </p:nvCxnSpPr>
        <p:spPr>
          <a:xfrm>
            <a:off x="948267" y="6332382"/>
            <a:ext cx="0" cy="245533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0E36EFF-ADDA-654F-B759-A1EE69432F8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09932" y="6264648"/>
            <a:ext cx="2040467" cy="372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1067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2021 Trend Micro Inc.</a:t>
            </a:r>
            <a:endParaRPr lang="en-US" altLang="en-US" sz="1067" kern="1200" dirty="0">
              <a:solidFill>
                <a:schemeClr val="accent1">
                  <a:lumMod val="50000"/>
                </a:schemeClr>
              </a:solidFill>
              <a:latin typeface="Calibri" charset="0"/>
              <a:ea typeface="ＭＳ Ｐゴシック" charset="-128"/>
              <a:cs typeface="ＭＳ Ｐゴシック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01FDF4-CCC7-CC4F-BEFC-79B0F3A34F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9601" y="6264648"/>
            <a:ext cx="309033" cy="372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1067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1067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DAC86A0-AFF4-9B49-9A22-6EAA42C68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8" y="858359"/>
            <a:ext cx="10672233" cy="70848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03C76C0-9144-6643-8BB1-C8C7E1998F3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6890" y="6228660"/>
            <a:ext cx="1253260" cy="42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07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 - Blank - o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A406B1C-2BB5-FB49-A425-7F03E87EC3A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5B71255-1969-384D-84B3-AC99ADFB702C}"/>
              </a:ext>
            </a:extLst>
          </p:cNvPr>
          <p:cNvCxnSpPr/>
          <p:nvPr userDrawn="1"/>
        </p:nvCxnSpPr>
        <p:spPr>
          <a:xfrm>
            <a:off x="948267" y="6332382"/>
            <a:ext cx="0" cy="245533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13780EC-72D4-ED41-B1AF-8BD720AAF26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09932" y="6264648"/>
            <a:ext cx="2040467" cy="372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1067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2021 Trend Micro Inc.</a:t>
            </a:r>
            <a:endParaRPr lang="en-US" altLang="en-US" sz="1067" kern="1200" dirty="0">
              <a:solidFill>
                <a:schemeClr val="accent1">
                  <a:lumMod val="50000"/>
                </a:schemeClr>
              </a:solidFill>
              <a:latin typeface="Calibri" charset="0"/>
              <a:ea typeface="ＭＳ Ｐゴシック" charset="-128"/>
              <a:cs typeface="ＭＳ Ｐゴシック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EE4DEF-BE36-C642-944E-888CAD070FE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9601" y="6264648"/>
            <a:ext cx="309033" cy="372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1067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1067" dirty="0">
              <a:solidFill>
                <a:srgbClr val="7F7F7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266593-2208-A645-A3AA-A879586EBF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6890" y="6228660"/>
            <a:ext cx="1253260" cy="42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93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e Art Of Cybersecurity - o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D46C54C-7AA1-5449-AFAA-91A6D9A6B8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" y="0"/>
            <a:ext cx="12191989" cy="68579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ABCCED-3510-1947-8410-11A0DE15601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8094" y="1969634"/>
            <a:ext cx="10400196" cy="339830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337DCF1-671F-124F-BAAE-ED9CEBAC7777}"/>
              </a:ext>
            </a:extLst>
          </p:cNvPr>
          <p:cNvSpPr/>
          <p:nvPr userDrawn="1"/>
        </p:nvSpPr>
        <p:spPr>
          <a:xfrm>
            <a:off x="180683" y="5317853"/>
            <a:ext cx="2618428" cy="62587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l" defTabSz="60958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933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The global shift of Trend Micro customers from on-premises to SaaS-based security. </a:t>
            </a:r>
            <a:r>
              <a:rPr lang="en-CA" sz="933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Created with real data by artist </a:t>
            </a:r>
            <a:r>
              <a:rPr lang="en-CA" sz="933" b="1" i="0" kern="1200" dirty="0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Brendan Dawes</a:t>
            </a:r>
            <a:r>
              <a:rPr lang="en-CA" sz="933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sz="933" b="1" i="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B05186-5744-5149-9EAD-90429E99945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250" y="474439"/>
            <a:ext cx="1855943" cy="62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45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he Art Of Cybersecurity - o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D46C54C-7AA1-5449-AFAA-91A6D9A6B8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" y="1"/>
            <a:ext cx="12191989" cy="68579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ABCCED-3510-1947-8410-11A0DE15601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8094" y="1969634"/>
            <a:ext cx="10400196" cy="339830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337DCF1-671F-124F-BAAE-ED9CEBAC7777}"/>
              </a:ext>
            </a:extLst>
          </p:cNvPr>
          <p:cNvSpPr/>
          <p:nvPr userDrawn="1"/>
        </p:nvSpPr>
        <p:spPr>
          <a:xfrm>
            <a:off x="180683" y="5317853"/>
            <a:ext cx="2618428" cy="62587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l" defTabSz="60958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933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The global shift of Trend Micro customers from on-premises to SaaS-based security. </a:t>
            </a:r>
            <a:r>
              <a:rPr lang="en-CA" sz="933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Created with real data by artist </a:t>
            </a:r>
            <a:r>
              <a:rPr lang="en-CA" sz="933" b="1" i="0" kern="1200" dirty="0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Brendan Dawes</a:t>
            </a:r>
            <a:r>
              <a:rPr lang="en-CA" sz="933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sz="933" b="1" i="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DC0B41-40AA-704F-A59D-3DAE56DCF33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250" y="474439"/>
            <a:ext cx="1855943" cy="62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-Title, Sub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" y="6248400"/>
            <a:ext cx="12187767" cy="6032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240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5" name="Straight Arrow Connector 4"/>
          <p:cNvCxnSpPr/>
          <p:nvPr userDrawn="1"/>
        </p:nvCxnSpPr>
        <p:spPr>
          <a:xfrm>
            <a:off x="948267" y="6441018"/>
            <a:ext cx="0" cy="245533"/>
          </a:xfrm>
          <a:prstGeom prst="straightConnector1">
            <a:avLst/>
          </a:prstGeom>
          <a:ln w="12700">
            <a:solidFill>
              <a:srgbClr val="BCBEC0"/>
            </a:solidFill>
            <a:prstDash val="sysDot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13367" y="6373284"/>
            <a:ext cx="2040467" cy="372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US" altLang="en-US" sz="1067" dirty="0">
                <a:solidFill>
                  <a:srgbClr val="7F7F7F"/>
                </a:solidFill>
                <a:cs typeface="+mn-cs"/>
              </a:rPr>
              <a:t>Copyright 20</a:t>
            </a:r>
            <a:r>
              <a:rPr lang="en-US" altLang="zh-TW" sz="1067" dirty="0">
                <a:solidFill>
                  <a:srgbClr val="7F7F7F"/>
                </a:solidFill>
                <a:cs typeface="+mn-cs"/>
              </a:rPr>
              <a:t>21</a:t>
            </a:r>
            <a:r>
              <a:rPr lang="en-US" altLang="en-US" sz="1067" dirty="0">
                <a:solidFill>
                  <a:srgbClr val="7F7F7F"/>
                </a:solidFill>
                <a:cs typeface="+mn-cs"/>
              </a:rPr>
              <a:t> Trend Micro Inc.</a:t>
            </a: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609601" y="6373284"/>
            <a:ext cx="309033" cy="372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97D2F0C-4A77-AD41-AF9F-264D887F88E7}" type="slidenum">
              <a:rPr lang="en-US" sz="1067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1067">
              <a:solidFill>
                <a:srgbClr val="7F7F7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759018" y="6345898"/>
            <a:ext cx="1162049" cy="391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118" y="495893"/>
            <a:ext cx="10672233" cy="708480"/>
          </a:xfrm>
        </p:spPr>
        <p:txBody>
          <a:bodyPr lIns="0" tIns="0" rIns="0" bIns="91440" anchor="b">
            <a:norm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764118" y="1341395"/>
            <a:ext cx="10672233" cy="4890072"/>
          </a:xfrm>
        </p:spPr>
        <p:txBody>
          <a:bodyPr>
            <a:normAutofit/>
          </a:bodyPr>
          <a:lstStyle>
            <a:lvl1pPr>
              <a:buClr>
                <a:schemeClr val="tx2"/>
              </a:buClr>
              <a:defRPr sz="3733"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 sz="3200"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 sz="2667"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 sz="2400"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 sz="2133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4887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764118" y="275167"/>
            <a:ext cx="10672233" cy="692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764118" y="1198033"/>
            <a:ext cx="10672233" cy="492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747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</p:sldLayoutIdLst>
  <p:hf hdr="0" ftr="0" dt="0"/>
  <p:txStyles>
    <p:titleStyle>
      <a:lvl1pPr algn="l" defTabSz="609585" rtl="0" eaLnBrk="1" fontAlgn="base" hangingPunct="1">
        <a:spcBef>
          <a:spcPct val="0"/>
        </a:spcBef>
        <a:spcAft>
          <a:spcPct val="0"/>
        </a:spcAft>
        <a:defRPr sz="4800" kern="1200">
          <a:solidFill>
            <a:schemeClr val="tx2"/>
          </a:solidFill>
          <a:latin typeface="Calibri"/>
          <a:ea typeface="ＭＳ Ｐゴシック" charset="-128"/>
          <a:cs typeface="Calibri"/>
        </a:defRPr>
      </a:lvl1pPr>
      <a:lvl2pPr algn="l" defTabSz="609585" rtl="0" eaLnBrk="1" fontAlgn="base" hangingPunct="1">
        <a:spcBef>
          <a:spcPct val="0"/>
        </a:spcBef>
        <a:spcAft>
          <a:spcPct val="0"/>
        </a:spcAft>
        <a:defRPr sz="48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2pPr>
      <a:lvl3pPr algn="l" defTabSz="609585" rtl="0" eaLnBrk="1" fontAlgn="base" hangingPunct="1">
        <a:spcBef>
          <a:spcPct val="0"/>
        </a:spcBef>
        <a:spcAft>
          <a:spcPct val="0"/>
        </a:spcAft>
        <a:defRPr sz="48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3pPr>
      <a:lvl4pPr algn="l" defTabSz="609585" rtl="0" eaLnBrk="1" fontAlgn="base" hangingPunct="1">
        <a:spcBef>
          <a:spcPct val="0"/>
        </a:spcBef>
        <a:spcAft>
          <a:spcPct val="0"/>
        </a:spcAft>
        <a:defRPr sz="48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4pPr>
      <a:lvl5pPr algn="l" defTabSz="609585" rtl="0" eaLnBrk="1" fontAlgn="base" hangingPunct="1">
        <a:spcBef>
          <a:spcPct val="0"/>
        </a:spcBef>
        <a:spcAft>
          <a:spcPct val="0"/>
        </a:spcAft>
        <a:defRPr sz="48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5pPr>
      <a:lvl6pPr marL="609585" algn="l" defTabSz="609585" rtl="0" eaLnBrk="1" fontAlgn="base" hangingPunct="1">
        <a:spcBef>
          <a:spcPct val="0"/>
        </a:spcBef>
        <a:spcAft>
          <a:spcPct val="0"/>
        </a:spcAft>
        <a:defRPr sz="4800">
          <a:solidFill>
            <a:srgbClr val="636466"/>
          </a:solidFill>
          <a:latin typeface="Calibri" charset="0"/>
          <a:ea typeface="ＭＳ Ｐゴシック" charset="-128"/>
        </a:defRPr>
      </a:lvl6pPr>
      <a:lvl7pPr marL="1219170" algn="l" defTabSz="609585" rtl="0" eaLnBrk="1" fontAlgn="base" hangingPunct="1">
        <a:spcBef>
          <a:spcPct val="0"/>
        </a:spcBef>
        <a:spcAft>
          <a:spcPct val="0"/>
        </a:spcAft>
        <a:defRPr sz="4800">
          <a:solidFill>
            <a:srgbClr val="636466"/>
          </a:solidFill>
          <a:latin typeface="Calibri" charset="0"/>
          <a:ea typeface="ＭＳ Ｐゴシック" charset="-128"/>
        </a:defRPr>
      </a:lvl7pPr>
      <a:lvl8pPr marL="1828754" algn="l" defTabSz="609585" rtl="0" eaLnBrk="1" fontAlgn="base" hangingPunct="1">
        <a:spcBef>
          <a:spcPct val="0"/>
        </a:spcBef>
        <a:spcAft>
          <a:spcPct val="0"/>
        </a:spcAft>
        <a:defRPr sz="4800">
          <a:solidFill>
            <a:srgbClr val="636466"/>
          </a:solidFill>
          <a:latin typeface="Calibri" charset="0"/>
          <a:ea typeface="ＭＳ Ｐゴシック" charset="-128"/>
        </a:defRPr>
      </a:lvl8pPr>
      <a:lvl9pPr marL="2438339" algn="l" defTabSz="609585" rtl="0" eaLnBrk="1" fontAlgn="base" hangingPunct="1">
        <a:spcBef>
          <a:spcPct val="0"/>
        </a:spcBef>
        <a:spcAft>
          <a:spcPct val="0"/>
        </a:spcAft>
        <a:defRPr sz="4800">
          <a:solidFill>
            <a:srgbClr val="636466"/>
          </a:solidFill>
          <a:latin typeface="Calibri" charset="0"/>
          <a:ea typeface="ＭＳ Ｐゴシック" charset="-128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•"/>
        <a:defRPr sz="4267" kern="12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–"/>
        <a:defRPr sz="3733" kern="12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•"/>
        <a:defRPr sz="32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–"/>
        <a:defRPr sz="2667" kern="12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»"/>
        <a:defRPr kern="1200"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jr.trendmicro.com:8443/browse/XSASE-429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jr.trendmicro.com:8443/browse/XSASE-429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chemeClr val="bg2"/>
                </a:solidFill>
                <a:effectLst/>
                <a:latin typeface="Verdana" panose="020B0604030504040204" pitchFamily="34" charset="0"/>
              </a:rPr>
              <a:t>Vision One – </a:t>
            </a:r>
            <a:r>
              <a:rPr lang="en-US" b="0" dirty="0">
                <a:solidFill>
                  <a:schemeClr val="bg2"/>
                </a:solidFill>
                <a:latin typeface="Verdana" panose="020B0604030504040204" pitchFamily="34" charset="0"/>
              </a:rPr>
              <a:t>Internet Access (SWG)</a:t>
            </a:r>
          </a:p>
        </p:txBody>
      </p:sp>
      <p:sp>
        <p:nvSpPr>
          <p:cNvPr id="19458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</a:rPr>
              <a:t>2022/</a:t>
            </a:r>
            <a:r>
              <a:rPr lang="en-US" altLang="zh-CN" dirty="0">
                <a:latin typeface="Calibri" charset="0"/>
                <a:ea typeface="ＭＳ Ｐゴシック" charset="0"/>
              </a:rPr>
              <a:t>10</a:t>
            </a:r>
            <a:endParaRPr dirty="0">
              <a:latin typeface="Calibri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070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B90F2-10E4-404E-8A4C-CC506BC54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18" y="1643775"/>
            <a:ext cx="10672233" cy="4890072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chemeClr val="bg2"/>
                </a:solidFill>
              </a:rPr>
              <a:t>On-premises</a:t>
            </a:r>
            <a:r>
              <a:rPr lang="zh-CN" altLang="en-US" sz="2800" dirty="0">
                <a:solidFill>
                  <a:schemeClr val="bg2"/>
                </a:solidFill>
              </a:rPr>
              <a:t> </a:t>
            </a:r>
            <a:r>
              <a:rPr lang="en-US" altLang="zh-CN" sz="2800" dirty="0">
                <a:solidFill>
                  <a:schemeClr val="bg2"/>
                </a:solidFill>
              </a:rPr>
              <a:t>gateway</a:t>
            </a:r>
          </a:p>
          <a:p>
            <a:r>
              <a:rPr lang="en-US" altLang="zh-CN" sz="2800" dirty="0">
                <a:solidFill>
                  <a:schemeClr val="bg2"/>
                </a:solidFill>
              </a:rPr>
              <a:t>BU</a:t>
            </a:r>
            <a:r>
              <a:rPr lang="zh-CN" altLang="en-US" sz="2800" dirty="0">
                <a:solidFill>
                  <a:schemeClr val="bg2"/>
                </a:solidFill>
              </a:rPr>
              <a:t> </a:t>
            </a:r>
            <a:r>
              <a:rPr lang="en-US" altLang="zh-CN" sz="2800" dirty="0">
                <a:solidFill>
                  <a:schemeClr val="bg2"/>
                </a:solidFill>
              </a:rPr>
              <a:t>forward</a:t>
            </a:r>
            <a:r>
              <a:rPr lang="zh-CN" altLang="en-US" sz="2800" dirty="0">
                <a:solidFill>
                  <a:schemeClr val="bg2"/>
                </a:solidFill>
              </a:rPr>
              <a:t> </a:t>
            </a:r>
            <a:r>
              <a:rPr lang="en-US" altLang="zh-CN" sz="2800" dirty="0">
                <a:solidFill>
                  <a:schemeClr val="bg2"/>
                </a:solidFill>
              </a:rPr>
              <a:t>proxy</a:t>
            </a:r>
          </a:p>
          <a:p>
            <a:r>
              <a:rPr lang="en-US" altLang="zh-CN" sz="2800" dirty="0">
                <a:solidFill>
                  <a:schemeClr val="bg2"/>
                </a:solidFill>
              </a:rPr>
              <a:t>New</a:t>
            </a:r>
            <a:r>
              <a:rPr lang="zh-CN" altLang="en-US" sz="2800" dirty="0">
                <a:solidFill>
                  <a:schemeClr val="bg2"/>
                </a:solidFill>
              </a:rPr>
              <a:t> </a:t>
            </a:r>
            <a:r>
              <a:rPr lang="en-US" altLang="zh-CN" sz="2800" dirty="0">
                <a:solidFill>
                  <a:schemeClr val="bg2"/>
                </a:solidFill>
              </a:rPr>
              <a:t>site:</a:t>
            </a:r>
            <a:r>
              <a:rPr lang="zh-CN" altLang="en-US" sz="2800" dirty="0">
                <a:solidFill>
                  <a:schemeClr val="bg2"/>
                </a:solidFill>
              </a:rPr>
              <a:t> </a:t>
            </a:r>
            <a:r>
              <a:rPr lang="en-US" altLang="zh-CN" sz="2800" dirty="0">
                <a:solidFill>
                  <a:schemeClr val="bg2"/>
                </a:solidFill>
              </a:rPr>
              <a:t>UK</a:t>
            </a:r>
          </a:p>
          <a:p>
            <a:r>
              <a:rPr lang="en-US" sz="2800" dirty="0">
                <a:solidFill>
                  <a:schemeClr val="bg2"/>
                </a:solidFill>
              </a:rPr>
              <a:t>SWG activity logs</a:t>
            </a:r>
            <a:r>
              <a:rPr lang="zh-CN" altLang="en-US" sz="2800" dirty="0">
                <a:solidFill>
                  <a:schemeClr val="bg2"/>
                </a:solidFill>
              </a:rPr>
              <a:t> </a:t>
            </a:r>
            <a:r>
              <a:rPr lang="en-US" altLang="zh-CN" sz="2800" dirty="0">
                <a:solidFill>
                  <a:schemeClr val="bg2"/>
                </a:solidFill>
              </a:rPr>
              <a:t>in</a:t>
            </a:r>
            <a:r>
              <a:rPr lang="zh-CN" altLang="en-US" sz="2800" dirty="0">
                <a:solidFill>
                  <a:schemeClr val="bg2"/>
                </a:solidFill>
              </a:rPr>
              <a:t> </a:t>
            </a:r>
            <a:r>
              <a:rPr lang="en-US" sz="2800" dirty="0">
                <a:solidFill>
                  <a:schemeClr val="bg2"/>
                </a:solidFill>
              </a:rPr>
              <a:t>Search App</a:t>
            </a:r>
            <a:endParaRPr lang="en-US" altLang="zh-CN" sz="2800" dirty="0">
              <a:solidFill>
                <a:schemeClr val="bg2"/>
              </a:solidFill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2D6D48E-CBFA-4A3A-9760-A81690BF3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>
                <a:solidFill>
                  <a:schemeClr val="bg2"/>
                </a:solidFill>
              </a:rPr>
              <a:t>Summary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5" name="AutoShape 2">
            <a:hlinkClick r:id="rId3"/>
            <a:extLst>
              <a:ext uri="{FF2B5EF4-FFF2-40B4-BE49-F238E27FC236}">
                <a16:creationId xmlns:a16="http://schemas.microsoft.com/office/drawing/2014/main" id="{1B46DC87-AFF7-4CAE-8394-6712A1631B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2478088" y="-682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1374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0B90F2-10E4-404E-8A4C-CC506BC54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18" y="1643775"/>
            <a:ext cx="10672233" cy="4890072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chemeClr val="bg2"/>
                </a:solidFill>
              </a:rPr>
              <a:t>On-premises</a:t>
            </a:r>
            <a:r>
              <a:rPr lang="zh-CN" altLang="en-US" sz="2800" dirty="0">
                <a:solidFill>
                  <a:schemeClr val="bg2"/>
                </a:solidFill>
              </a:rPr>
              <a:t> </a:t>
            </a:r>
            <a:r>
              <a:rPr lang="en-US" altLang="zh-CN" sz="2800" dirty="0">
                <a:solidFill>
                  <a:schemeClr val="bg2"/>
                </a:solidFill>
              </a:rPr>
              <a:t>gateway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2D6D48E-CBFA-4A3A-9760-A81690BF3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>
                <a:solidFill>
                  <a:schemeClr val="bg2"/>
                </a:solidFill>
              </a:rPr>
              <a:t>Summary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5" name="AutoShape 2">
            <a:hlinkClick r:id="rId3"/>
            <a:extLst>
              <a:ext uri="{FF2B5EF4-FFF2-40B4-BE49-F238E27FC236}">
                <a16:creationId xmlns:a16="http://schemas.microsoft.com/office/drawing/2014/main" id="{1B46DC87-AFF7-4CAE-8394-6712A1631B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2478088" y="-682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385347"/>
      </p:ext>
    </p:extLst>
  </p:cSld>
  <p:clrMapOvr>
    <a:masterClrMapping/>
  </p:clrMapOvr>
</p:sld>
</file>

<file path=ppt/theme/theme1.xml><?xml version="1.0" encoding="utf-8"?>
<a:theme xmlns:a="http://schemas.openxmlformats.org/drawingml/2006/main" name="PPT_Corporate_Template_150506">
  <a:themeElements>
    <a:clrScheme name="TM Final">
      <a:dk1>
        <a:srgbClr val="4D4D4F"/>
      </a:dk1>
      <a:lt1>
        <a:srgbClr val="FFFFFF"/>
      </a:lt1>
      <a:dk2>
        <a:srgbClr val="D71920"/>
      </a:dk2>
      <a:lt2>
        <a:srgbClr val="B01116"/>
      </a:lt2>
      <a:accent1>
        <a:srgbClr val="E6E7E8"/>
      </a:accent1>
      <a:accent2>
        <a:srgbClr val="F57B20"/>
      </a:accent2>
      <a:accent3>
        <a:srgbClr val="D60C8C"/>
      </a:accent3>
      <a:accent4>
        <a:srgbClr val="00A4E4"/>
      </a:accent4>
      <a:accent5>
        <a:srgbClr val="00467F"/>
      </a:accent5>
      <a:accent6>
        <a:srgbClr val="00A94F"/>
      </a:accent6>
      <a:hlink>
        <a:srgbClr val="B01116"/>
      </a:hlink>
      <a:folHlink>
        <a:srgbClr val="D7192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75000"/>
            </a:schemeClr>
          </a:solidFill>
          <a:prstDash val="sysDot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noAutofit/>
      </a:bodyPr>
      <a:lstStyle>
        <a:defPPr algn="l">
          <a:defRPr sz="2400" dirty="0">
            <a:solidFill>
              <a:schemeClr val="tx1"/>
            </a:solidFill>
            <a:latin typeface="Calibri"/>
            <a:cs typeface="Calibri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M_Corporate_PPT_Template_v3.0" id="{CF5A6C6B-DCA5-6A46-AA36-9F51B21DF453}" vid="{D4CCF9B2-A650-744F-B57E-0385A94405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18930</TotalTime>
  <Words>31</Words>
  <Application>Microsoft Macintosh PowerPoint</Application>
  <PresentationFormat>Widescreen</PresentationFormat>
  <Paragraphs>12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Verdana</vt:lpstr>
      <vt:lpstr>PPT_Corporate_Template_150506</vt:lpstr>
      <vt:lpstr>Vision One – Internet Access (SWG)</vt:lpstr>
      <vt:lpstr>Summary</vt:lpstr>
      <vt:lpstr>Summary</vt:lpstr>
    </vt:vector>
  </TitlesOfParts>
  <Manager/>
  <Company>Trend Micro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Franson Fang (RD-CN)</dc:creator>
  <cp:keywords/>
  <dc:description/>
  <cp:lastModifiedBy>Shirley Liu (RD-AS)</cp:lastModifiedBy>
  <cp:revision>238</cp:revision>
  <dcterms:created xsi:type="dcterms:W3CDTF">2021-01-28T17:06:14Z</dcterms:created>
  <dcterms:modified xsi:type="dcterms:W3CDTF">2023-10-30T02:16:38Z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b50d67e-2428-41a1-85f0-bee73fd61572_Enabled">
    <vt:lpwstr>true</vt:lpwstr>
  </property>
  <property fmtid="{D5CDD505-2E9C-101B-9397-08002B2CF9AE}" pid="3" name="MSIP_Label_fb50d67e-2428-41a1-85f0-bee73fd61572_SetDate">
    <vt:lpwstr>2023-10-30T02:16:28Z</vt:lpwstr>
  </property>
  <property fmtid="{D5CDD505-2E9C-101B-9397-08002B2CF9AE}" pid="4" name="MSIP_Label_fb50d67e-2428-41a1-85f0-bee73fd61572_Method">
    <vt:lpwstr>Privileged</vt:lpwstr>
  </property>
  <property fmtid="{D5CDD505-2E9C-101B-9397-08002B2CF9AE}" pid="5" name="MSIP_Label_fb50d67e-2428-41a1-85f0-bee73fd61572_Name">
    <vt:lpwstr>Public Information - no protection</vt:lpwstr>
  </property>
  <property fmtid="{D5CDD505-2E9C-101B-9397-08002B2CF9AE}" pid="6" name="MSIP_Label_fb50d67e-2428-41a1-85f0-bee73fd61572_SiteId">
    <vt:lpwstr>3e04753a-ae5b-42d4-a86d-d6f05460f9e4</vt:lpwstr>
  </property>
  <property fmtid="{D5CDD505-2E9C-101B-9397-08002B2CF9AE}" pid="7" name="MSIP_Label_fb50d67e-2428-41a1-85f0-bee73fd61572_ActionId">
    <vt:lpwstr>dca5639b-fcd8-4f4e-90f6-58275f49f15f</vt:lpwstr>
  </property>
  <property fmtid="{D5CDD505-2E9C-101B-9397-08002B2CF9AE}" pid="8" name="MSIP_Label_fb50d67e-2428-41a1-85f0-bee73fd61572_ContentBits">
    <vt:lpwstr>0</vt:lpwstr>
  </property>
</Properties>
</file>

<file path=docProps/thumbnail.jpeg>
</file>